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noProof="0" smtClean="0"/>
              <a:t>Click to edit Master title style</a:t>
            </a:r>
            <a:endParaRPr lang="fr-CA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noProof="0" smtClean="0"/>
              <a:t>Click to edit Master text styles</a:t>
            </a:r>
          </a:p>
          <a:p>
            <a:pPr lvl="1"/>
            <a:r>
              <a:rPr lang="fr-CA" noProof="0" smtClean="0"/>
              <a:t>Second level</a:t>
            </a:r>
          </a:p>
          <a:p>
            <a:pPr lvl="2"/>
            <a:r>
              <a:rPr lang="fr-CA" noProof="0" smtClean="0"/>
              <a:t>Third level</a:t>
            </a:r>
          </a:p>
          <a:p>
            <a:pPr lvl="3"/>
            <a:r>
              <a:rPr lang="fr-CA" noProof="0" smtClean="0"/>
              <a:t>Fourth level</a:t>
            </a:r>
          </a:p>
          <a:p>
            <a:pPr lvl="4"/>
            <a:r>
              <a:rPr lang="fr-CA" noProof="0" smtClean="0"/>
              <a:t>Fifth level</a:t>
            </a:r>
            <a:endParaRPr lang="fr-CA" noProof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36B2FCB-2990-2A45-8985-EF7D8D3C8FE5}" type="datetimeFigureOut">
              <a:rPr lang="en-US" smtClean="0"/>
              <a:t>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C478160-D82B-1940-80E1-D0823AE6F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400" dirty="0" smtClean="0"/>
              <a:t>Programme de maîtrise en démographie</a:t>
            </a:r>
            <a:br>
              <a:rPr lang="fr-FR" sz="3400" dirty="0" smtClean="0"/>
            </a:br>
            <a:r>
              <a:rPr lang="fr-FR" sz="3400" dirty="0" smtClean="0"/>
              <a:t>Option stage</a:t>
            </a:r>
            <a:endParaRPr lang="fr-FR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Présentation aux étudiants</a:t>
            </a:r>
          </a:p>
          <a:p>
            <a:r>
              <a:rPr lang="fr-FR" sz="2800" dirty="0" smtClean="0"/>
              <a:t>Année académique 2015-16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5739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Structure du programme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Scolarité (24 crédits de cours)</a:t>
            </a:r>
          </a:p>
          <a:p>
            <a:r>
              <a:rPr lang="fr-CA" dirty="0" smtClean="0"/>
              <a:t>Stage professionnel – DMO 6610 (9 crédits)</a:t>
            </a:r>
          </a:p>
          <a:p>
            <a:r>
              <a:rPr lang="fr-CA" dirty="0" smtClean="0"/>
              <a:t>Travail dirigé – DMO 6612 (12 crédits)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2094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Scolarité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3 ou 4 cours par session</a:t>
            </a:r>
          </a:p>
          <a:p>
            <a:r>
              <a:rPr lang="fr-CA" dirty="0" smtClean="0"/>
              <a:t>Cheminements suggérés </a:t>
            </a:r>
            <a:r>
              <a:rPr lang="fr-CA" dirty="0" smtClean="0"/>
              <a:t>(voir section 2.1 de la Guide)</a:t>
            </a:r>
          </a:p>
          <a:p>
            <a:r>
              <a:rPr lang="fr-CA" dirty="0" smtClean="0">
                <a:solidFill>
                  <a:srgbClr val="0000FF"/>
                </a:solidFill>
              </a:rPr>
              <a:t>Remplir </a:t>
            </a:r>
            <a:r>
              <a:rPr lang="fr-CA" dirty="0" smtClean="0">
                <a:solidFill>
                  <a:srgbClr val="0000FF"/>
                </a:solidFill>
              </a:rPr>
              <a:t>le </a:t>
            </a:r>
            <a:r>
              <a:rPr lang="fr-CA" b="1" dirty="0" smtClean="0">
                <a:solidFill>
                  <a:srgbClr val="0000FF"/>
                </a:solidFill>
              </a:rPr>
              <a:t>Plan global d’études </a:t>
            </a:r>
            <a:r>
              <a:rPr lang="fr-CA" dirty="0" smtClean="0">
                <a:solidFill>
                  <a:srgbClr val="0000FF"/>
                </a:solidFill>
              </a:rPr>
              <a:t>au plus tard à la fin du premier trimestre de scolarité</a:t>
            </a:r>
          </a:p>
        </p:txBody>
      </p:sp>
    </p:spTree>
    <p:extLst>
      <p:ext uri="{BB962C8B-B14F-4D97-AF65-F5344CB8AC3E}">
        <p14:creationId xmlns:p14="http://schemas.microsoft.com/office/powerpoint/2010/main" val="346914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stage professionnel </a:t>
            </a:r>
            <a:r>
              <a:rPr lang="fr-CA" dirty="0" smtClean="0"/>
              <a:t>- DMO 6010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1. Préalables</a:t>
            </a:r>
            <a:endParaRPr lang="fr-CA" dirty="0" smtClean="0"/>
          </a:p>
          <a:p>
            <a:pPr lvl="1"/>
            <a:r>
              <a:rPr lang="fr-CA" u="sng" dirty="0" smtClean="0"/>
              <a:t>6 cours </a:t>
            </a:r>
            <a:r>
              <a:rPr lang="fr-CA" dirty="0" smtClean="0"/>
              <a:t>(DMO 6371 + DMO 6200 + DMO 6305 ou DMO 6320 + 1 cours de phénomènes)</a:t>
            </a:r>
            <a:endParaRPr lang="fr-CA" dirty="0" smtClean="0"/>
          </a:p>
          <a:p>
            <a:pPr lvl="1"/>
            <a:r>
              <a:rPr lang="fr-CA" u="sng" dirty="0" smtClean="0"/>
              <a:t>Moyenne </a:t>
            </a:r>
            <a:r>
              <a:rPr lang="fr-CA" u="sng" dirty="0" smtClean="0"/>
              <a:t>académique</a:t>
            </a:r>
            <a:r>
              <a:rPr lang="fr-CA" dirty="0" smtClean="0"/>
              <a:t>: 3,3 (B+)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2. Caractéristiques</a:t>
            </a:r>
            <a:endParaRPr lang="fr-CA" dirty="0" smtClean="0"/>
          </a:p>
          <a:p>
            <a:pPr lvl="1"/>
            <a:r>
              <a:rPr lang="fr-CA" u="sng" dirty="0" smtClean="0"/>
              <a:t>Milieu</a:t>
            </a:r>
            <a:r>
              <a:rPr lang="fr-CA" dirty="0" smtClean="0"/>
              <a:t>: à l’extérieur du milieu universitaire</a:t>
            </a:r>
            <a:endParaRPr lang="fr-CA" dirty="0" smtClean="0"/>
          </a:p>
          <a:p>
            <a:pPr lvl="1"/>
            <a:r>
              <a:rPr lang="fr-CA" u="sng" dirty="0" smtClean="0"/>
              <a:t>Durée</a:t>
            </a:r>
            <a:r>
              <a:rPr lang="fr-CA" dirty="0" smtClean="0"/>
              <a:t>: 12 à 16 semaines</a:t>
            </a:r>
            <a:endParaRPr lang="fr-CA" dirty="0" smtClean="0"/>
          </a:p>
          <a:p>
            <a:pPr lvl="1"/>
            <a:r>
              <a:rPr lang="fr-CA" u="sng" dirty="0" smtClean="0"/>
              <a:t>Rémunération</a:t>
            </a:r>
            <a:r>
              <a:rPr lang="fr-CA" dirty="0" smtClean="0"/>
              <a:t>: selon l’entente établie dans la Convention du stage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3. Démarches </a:t>
            </a:r>
            <a:r>
              <a:rPr lang="fr-CA" dirty="0" smtClean="0"/>
              <a:t>pour l’obtention du </a:t>
            </a:r>
            <a:r>
              <a:rPr lang="fr-CA" dirty="0" smtClean="0"/>
              <a:t>stage</a:t>
            </a:r>
          </a:p>
          <a:p>
            <a:pPr lvl="1"/>
            <a:r>
              <a:rPr lang="fr-CA" dirty="0" smtClean="0"/>
              <a:t>À </a:t>
            </a:r>
            <a:r>
              <a:rPr lang="fr-CA" u="sng" dirty="0" smtClean="0"/>
              <a:t>l’initiative de l’étudiant</a:t>
            </a:r>
          </a:p>
          <a:p>
            <a:pPr lvl="1"/>
            <a:r>
              <a:rPr lang="fr-CA" dirty="0" smtClean="0"/>
              <a:t>L’</a:t>
            </a:r>
            <a:r>
              <a:rPr lang="fr-CA" u="sng" dirty="0" smtClean="0"/>
              <a:t>intention de stage</a:t>
            </a:r>
            <a:r>
              <a:rPr lang="fr-CA" dirty="0" smtClean="0"/>
              <a:t> doit </a:t>
            </a:r>
            <a:r>
              <a:rPr lang="fr-CA" dirty="0" smtClean="0"/>
              <a:t>être communiqué le plutôt possible (au plus tard au cours du 2</a:t>
            </a:r>
            <a:r>
              <a:rPr lang="fr-CA" baseline="30000" dirty="0" smtClean="0"/>
              <a:t>e</a:t>
            </a:r>
            <a:r>
              <a:rPr lang="fr-CA" dirty="0" smtClean="0"/>
              <a:t> trimestre)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2840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stage professionnel </a:t>
            </a:r>
            <a:r>
              <a:rPr lang="fr-CA" dirty="0" smtClean="0"/>
              <a:t>(</a:t>
            </a:r>
            <a:r>
              <a:rPr lang="fr-CA" i="1" dirty="0" smtClean="0"/>
              <a:t>suite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4. Évaluation</a:t>
            </a:r>
          </a:p>
          <a:p>
            <a:pPr marL="627063" indent="-182563"/>
            <a:r>
              <a:rPr lang="fr-CA" dirty="0" smtClean="0"/>
              <a:t>2 rapports d’étapes: 20%</a:t>
            </a:r>
          </a:p>
          <a:p>
            <a:pPr marL="627063" indent="-182563"/>
            <a:r>
              <a:rPr lang="fr-CA" dirty="0" smtClean="0"/>
              <a:t>Rapport final de stage: 40%</a:t>
            </a:r>
          </a:p>
          <a:p>
            <a:pPr marL="627063" indent="-182563"/>
            <a:r>
              <a:rPr lang="fr-CA" dirty="0" smtClean="0"/>
              <a:t>Évaluation du superviseur en milieu d’accueil: 40%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5. Politique en cas d’échec</a:t>
            </a:r>
          </a:p>
          <a:p>
            <a:pPr marL="271463" indent="-271463">
              <a:buFont typeface="+mj-lt"/>
              <a:buAutoNum type="arabicPeriod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7148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travail dirigé </a:t>
            </a:r>
            <a:r>
              <a:rPr lang="fr-CA" dirty="0" smtClean="0"/>
              <a:t>- DMO 6012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 smtClean="0"/>
              <a:t>1. Travail de recherche originale qui intègre les aspects essentiels de la démarche scientifique</a:t>
            </a:r>
          </a:p>
          <a:p>
            <a:pPr marL="0" indent="0">
              <a:buNone/>
            </a:pPr>
            <a:r>
              <a:rPr lang="fr-CA" dirty="0" smtClean="0"/>
              <a:t>2. </a:t>
            </a:r>
            <a:r>
              <a:rPr lang="fr-CA" b="1" dirty="0" smtClean="0"/>
              <a:t>M</a:t>
            </a:r>
            <a:r>
              <a:rPr lang="fr-CA" b="1" dirty="0" smtClean="0"/>
              <a:t>êmes critères d’</a:t>
            </a:r>
            <a:r>
              <a:rPr lang="fr-CA" b="1" dirty="0"/>
              <a:t>é</a:t>
            </a:r>
            <a:r>
              <a:rPr lang="fr-CA" b="1" dirty="0" smtClean="0"/>
              <a:t>valuation que pour un mémoire de maitrise</a:t>
            </a:r>
          </a:p>
          <a:p>
            <a:pPr marL="0" indent="0">
              <a:buNone/>
            </a:pPr>
            <a:r>
              <a:rPr lang="fr-CA" dirty="0" smtClean="0"/>
              <a:t>3. Le </a:t>
            </a:r>
            <a:r>
              <a:rPr lang="fr-CA" b="1" dirty="0" smtClean="0"/>
              <a:t>thème</a:t>
            </a:r>
            <a:r>
              <a:rPr lang="fr-CA" dirty="0" smtClean="0"/>
              <a:t> doit </a:t>
            </a:r>
            <a:r>
              <a:rPr lang="fr-CA" dirty="0" smtClean="0"/>
              <a:t>être en lien avec le stage</a:t>
            </a:r>
          </a:p>
          <a:p>
            <a:pPr marL="0" indent="0">
              <a:buNone/>
            </a:pPr>
            <a:r>
              <a:rPr lang="fr-CA" dirty="0" smtClean="0"/>
              <a:t>4. Le </a:t>
            </a:r>
            <a:r>
              <a:rPr lang="fr-CA" b="1" dirty="0" smtClean="0"/>
              <a:t>directeur du travail dirigé </a:t>
            </a:r>
            <a:r>
              <a:rPr lang="fr-CA" dirty="0" smtClean="0"/>
              <a:t>doit être choisi au plus tard 2 semaines après le début du stage</a:t>
            </a:r>
          </a:p>
          <a:p>
            <a:pPr marL="0" indent="0">
              <a:buNone/>
            </a:pPr>
            <a:r>
              <a:rPr lang="fr-CA" dirty="0" smtClean="0"/>
              <a:t>5. Le </a:t>
            </a:r>
            <a:r>
              <a:rPr lang="fr-CA" b="1" dirty="0"/>
              <a:t>projet du travail dirigé </a:t>
            </a:r>
            <a:r>
              <a:rPr lang="fr-CA" dirty="0" smtClean="0"/>
              <a:t>doit être:</a:t>
            </a:r>
          </a:p>
          <a:p>
            <a:pPr lvl="1"/>
            <a:r>
              <a:rPr lang="fr-CA" dirty="0"/>
              <a:t>soumis au plus tard 1 semaine après la fin du stage</a:t>
            </a:r>
          </a:p>
          <a:p>
            <a:pPr lvl="1"/>
            <a:r>
              <a:rPr lang="fr-CA" dirty="0"/>
              <a:t>approuvé par un jury d’au moins 3 </a:t>
            </a:r>
            <a:r>
              <a:rPr lang="fr-CA" dirty="0" smtClean="0"/>
              <a:t>personnes</a:t>
            </a:r>
          </a:p>
          <a:p>
            <a:pPr marL="0" indent="0">
              <a:buNone/>
            </a:pPr>
            <a:r>
              <a:rPr lang="fr-CA" dirty="0" smtClean="0"/>
              <a:t>6. Politique </a:t>
            </a:r>
            <a:r>
              <a:rPr lang="fr-CA" dirty="0"/>
              <a:t>en cas </a:t>
            </a:r>
            <a:r>
              <a:rPr lang="fr-CA" dirty="0" smtClean="0"/>
              <a:t>d’échec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28405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2230</TotalTime>
  <Words>302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Programme de maîtrise en démographie Option stage</vt:lpstr>
      <vt:lpstr>Structure du programme</vt:lpstr>
      <vt:lpstr>Scolarité</vt:lpstr>
      <vt:lpstr>Le stage professionnel - DMO 6010</vt:lpstr>
      <vt:lpstr>Le stage professionnel (suite)</vt:lpstr>
      <vt:lpstr>Le travail dirigé - DMO 6012</vt:lpstr>
    </vt:vector>
  </TitlesOfParts>
  <Company>Universite de Montreal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 maîtrise en démographie Option stage</dc:title>
  <dc:creator>Simona Bignami</dc:creator>
  <cp:lastModifiedBy>Simona Bignami</cp:lastModifiedBy>
  <cp:revision>19</cp:revision>
  <dcterms:created xsi:type="dcterms:W3CDTF">2015-10-02T22:43:33Z</dcterms:created>
  <dcterms:modified xsi:type="dcterms:W3CDTF">2015-10-15T16:03:25Z</dcterms:modified>
</cp:coreProperties>
</file>